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5"/>
  </p:notesMasterIdLst>
  <p:sldIdLst>
    <p:sldId id="277" r:id="rId2"/>
    <p:sldId id="280" r:id="rId3"/>
    <p:sldId id="285" r:id="rId4"/>
    <p:sldId id="281" r:id="rId5"/>
    <p:sldId id="282" r:id="rId6"/>
    <p:sldId id="261" r:id="rId7"/>
    <p:sldId id="267" r:id="rId8"/>
    <p:sldId id="279" r:id="rId9"/>
    <p:sldId id="278" r:id="rId10"/>
    <p:sldId id="283" r:id="rId11"/>
    <p:sldId id="284" r:id="rId12"/>
    <p:sldId id="286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jendra Kumar Sharma" initials="RKS" lastIdx="4" clrIdx="0">
    <p:extLst>
      <p:ext uri="{19B8F6BF-5375-455C-9EA6-DF929625EA0E}">
        <p15:presenceInfo xmlns:p15="http://schemas.microsoft.com/office/powerpoint/2012/main" userId="091924b35df0252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5" autoAdjust="0"/>
    <p:restoredTop sz="94660"/>
  </p:normalViewPr>
  <p:slideViewPr>
    <p:cSldViewPr snapToGrid="0">
      <p:cViewPr varScale="1">
        <p:scale>
          <a:sx n="82" d="100"/>
          <a:sy n="82" d="100"/>
        </p:scale>
        <p:origin x="52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74349-88AF-49D8-877A-A39EC81BEAE5}" type="datetimeFigureOut">
              <a:rPr lang="en-IN" smtClean="0"/>
              <a:t>14-09-2024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64E51-80F3-46F3-AD2B-979B606C01A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649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64E51-80F3-46F3-AD2B-979B606C01AA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2707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64E51-80F3-46F3-AD2B-979B606C01AA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8385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E155-0A28-4BA7-A688-E651E7C31F33}" type="datetimeFigureOut">
              <a:rPr lang="en-IN" smtClean="0"/>
              <a:t>14-09-2024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3712B-64BB-49B2-9DBB-D70011CD61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9109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E155-0A28-4BA7-A688-E651E7C31F33}" type="datetimeFigureOut">
              <a:rPr lang="en-IN" smtClean="0"/>
              <a:t>14-09-2024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3712B-64BB-49B2-9DBB-D70011CD61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814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E155-0A28-4BA7-A688-E651E7C31F33}" type="datetimeFigureOut">
              <a:rPr lang="en-IN" smtClean="0"/>
              <a:t>14-09-2024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3712B-64BB-49B2-9DBB-D70011CD614A}" type="slidenum">
              <a:rPr lang="en-IN" smtClean="0"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7858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E155-0A28-4BA7-A688-E651E7C31F33}" type="datetimeFigureOut">
              <a:rPr lang="en-IN" smtClean="0"/>
              <a:t>14-09-2024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3712B-64BB-49B2-9DBB-D70011CD61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993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E155-0A28-4BA7-A688-E651E7C31F33}" type="datetimeFigureOut">
              <a:rPr lang="en-IN" smtClean="0"/>
              <a:t>14-09-2024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3712B-64BB-49B2-9DBB-D70011CD614A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266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E155-0A28-4BA7-A688-E651E7C31F33}" type="datetimeFigureOut">
              <a:rPr lang="en-IN" smtClean="0"/>
              <a:t>14-09-2024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3712B-64BB-49B2-9DBB-D70011CD61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3979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E155-0A28-4BA7-A688-E651E7C31F33}" type="datetimeFigureOut">
              <a:rPr lang="en-IN" smtClean="0"/>
              <a:t>14-09-2024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3712B-64BB-49B2-9DBB-D70011CD61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4366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E155-0A28-4BA7-A688-E651E7C31F33}" type="datetimeFigureOut">
              <a:rPr lang="en-IN" smtClean="0"/>
              <a:t>14-09-2024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3712B-64BB-49B2-9DBB-D70011CD61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103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E155-0A28-4BA7-A688-E651E7C31F33}" type="datetimeFigureOut">
              <a:rPr lang="en-IN" smtClean="0"/>
              <a:t>14-09-2024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3712B-64BB-49B2-9DBB-D70011CD61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6835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E155-0A28-4BA7-A688-E651E7C31F33}" type="datetimeFigureOut">
              <a:rPr lang="en-IN" smtClean="0"/>
              <a:t>14-09-2024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3712B-64BB-49B2-9DBB-D70011CD61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0863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E155-0A28-4BA7-A688-E651E7C31F33}" type="datetimeFigureOut">
              <a:rPr lang="en-IN" smtClean="0"/>
              <a:t>14-09-2024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3712B-64BB-49B2-9DBB-D70011CD61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88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E155-0A28-4BA7-A688-E651E7C31F33}" type="datetimeFigureOut">
              <a:rPr lang="en-IN" smtClean="0"/>
              <a:t>14-09-2024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3712B-64BB-49B2-9DBB-D70011CD61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7965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E155-0A28-4BA7-A688-E651E7C31F33}" type="datetimeFigureOut">
              <a:rPr lang="en-IN" smtClean="0"/>
              <a:t>14-09-2024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3712B-64BB-49B2-9DBB-D70011CD61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6504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E155-0A28-4BA7-A688-E651E7C31F33}" type="datetimeFigureOut">
              <a:rPr lang="en-IN" smtClean="0"/>
              <a:t>14-09-2024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3712B-64BB-49B2-9DBB-D70011CD61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6873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E155-0A28-4BA7-A688-E651E7C31F33}" type="datetimeFigureOut">
              <a:rPr lang="en-IN" smtClean="0"/>
              <a:t>14-09-2024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3712B-64BB-49B2-9DBB-D70011CD61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6053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E155-0A28-4BA7-A688-E651E7C31F33}" type="datetimeFigureOut">
              <a:rPr lang="en-IN" smtClean="0"/>
              <a:t>14-09-2024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3712B-64BB-49B2-9DBB-D70011CD61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307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1E155-0A28-4BA7-A688-E651E7C31F33}" type="datetimeFigureOut">
              <a:rPr lang="en-IN" smtClean="0"/>
              <a:t>14-09-2024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5C3712B-64BB-49B2-9DBB-D70011CD61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700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78B638-572C-3881-EB0A-9BCA1E8B67A5}"/>
              </a:ext>
            </a:extLst>
          </p:cNvPr>
          <p:cNvSpPr txBox="1"/>
          <p:nvPr/>
        </p:nvSpPr>
        <p:spPr>
          <a:xfrm>
            <a:off x="0" y="3322684"/>
            <a:ext cx="12192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                                      ADD-ON COURSE</a:t>
            </a:r>
          </a:p>
          <a:p>
            <a:r>
              <a:rPr lang="en-US" sz="2800" b="1" dirty="0"/>
              <a:t>         Development of skills for environmental sustainability</a:t>
            </a:r>
          </a:p>
          <a:p>
            <a:endParaRPr lang="hi-IN" sz="2800" b="1" dirty="0"/>
          </a:p>
          <a:p>
            <a:r>
              <a:rPr lang="en-US" sz="2800" b="1" dirty="0"/>
              <a:t>       </a:t>
            </a:r>
            <a:r>
              <a:rPr lang="hi-IN" sz="2800" b="1" dirty="0"/>
              <a:t>पर्यावरणीय स्थिरता अथवा संपोषणीयता के लिए</a:t>
            </a:r>
            <a:r>
              <a:rPr lang="en-US" sz="2800" b="1" dirty="0"/>
              <a:t> </a:t>
            </a:r>
            <a:r>
              <a:rPr lang="hi-IN" sz="2800" b="1" dirty="0"/>
              <a:t>कौशलों का विकास</a:t>
            </a:r>
          </a:p>
          <a:p>
            <a:pPr algn="r"/>
            <a:endParaRPr lang="en-US" sz="2800" b="1" dirty="0"/>
          </a:p>
          <a:p>
            <a:pPr algn="r"/>
            <a:endParaRPr lang="en-US" sz="2800" b="1" dirty="0"/>
          </a:p>
          <a:p>
            <a:pPr algn="r"/>
            <a:r>
              <a:rPr lang="en-US" sz="2800" b="1" dirty="0"/>
              <a:t>Prof. </a:t>
            </a:r>
            <a:r>
              <a:rPr lang="en-IN" sz="2800" b="1" dirty="0"/>
              <a:t>Shakti Sharma</a:t>
            </a:r>
            <a:endParaRPr lang="en-US" sz="2800" b="1" dirty="0"/>
          </a:p>
          <a:p>
            <a:pPr algn="r"/>
            <a:r>
              <a:rPr lang="en-US" sz="2800" b="1" dirty="0"/>
              <a:t>    </a:t>
            </a:r>
            <a:r>
              <a:rPr lang="en-IN" sz="2800" b="1" dirty="0"/>
              <a:t>K.P. Training </a:t>
            </a:r>
            <a:r>
              <a:rPr lang="en-IN" sz="2800" b="1" dirty="0" err="1"/>
              <a:t>College,Prayagraj</a:t>
            </a:r>
            <a:endParaRPr lang="en-IN" sz="2800" b="1" dirty="0"/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9D8AB3EE-1DE9-9D40-022A-4B2EBEF61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0" y="0"/>
            <a:ext cx="5047863" cy="332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33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58B595-8712-668E-6807-CB191D5EB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5823" cy="28436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90C129-65B6-E55D-716B-9BD914D1D50C}"/>
              </a:ext>
            </a:extLst>
          </p:cNvPr>
          <p:cNvSpPr txBox="1"/>
          <p:nvPr/>
        </p:nvSpPr>
        <p:spPr>
          <a:xfrm>
            <a:off x="429567" y="2507124"/>
            <a:ext cx="932625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/>
              <a:t>*Dr Usha Mishra                           Paryavaran Shiksha</a:t>
            </a:r>
          </a:p>
          <a:p>
            <a:r>
              <a:rPr lang="en-IN" sz="2400" b="1" dirty="0"/>
              <a:t>*Dr C S Shukla                             Paryavaran Shiksha </a:t>
            </a:r>
          </a:p>
          <a:p>
            <a:r>
              <a:rPr lang="en-IN" sz="2400" b="1" dirty="0"/>
              <a:t>*Dr M K Goyal.                             Paryavaran Shiksha </a:t>
            </a:r>
          </a:p>
          <a:p>
            <a:r>
              <a:rPr lang="en-IN" sz="2400" b="1" dirty="0"/>
              <a:t>*Dr Chandrabhushan </a:t>
            </a:r>
          </a:p>
          <a:p>
            <a:r>
              <a:rPr lang="en-IN" sz="2400" b="1" dirty="0"/>
              <a:t>  Pathak.                                      Paryavaran</a:t>
            </a:r>
          </a:p>
          <a:p>
            <a:r>
              <a:rPr lang="en-IN" sz="2400" b="1" dirty="0"/>
              <a:t>                                                    Shiksha AVM Prabandhan </a:t>
            </a:r>
          </a:p>
          <a:p>
            <a:r>
              <a:rPr lang="en-IN" sz="2400" b="1" dirty="0"/>
              <a:t>*Dr Rajkumar Sharma                   Paryavaran </a:t>
            </a:r>
          </a:p>
          <a:p>
            <a:r>
              <a:rPr lang="en-IN" sz="2400" b="1" dirty="0"/>
              <a:t>                                                    Sanrakshan AVN Kanoon</a:t>
            </a:r>
          </a:p>
          <a:p>
            <a:r>
              <a:rPr lang="en-IN" sz="2400" b="1" u="sng" dirty="0"/>
              <a:t> Website </a:t>
            </a:r>
            <a:r>
              <a:rPr lang="en-IN" sz="2400" b="1" dirty="0"/>
              <a:t>- </a:t>
            </a:r>
          </a:p>
          <a:p>
            <a:r>
              <a:rPr lang="en-IN" sz="2400" b="1" dirty="0"/>
              <a:t>*https://swayam.gov.in</a:t>
            </a:r>
          </a:p>
          <a:p>
            <a:r>
              <a:rPr lang="en-IN" sz="2400" b="1" dirty="0"/>
              <a:t>*Mongabay - India</a:t>
            </a:r>
          </a:p>
        </p:txBody>
      </p:sp>
    </p:spTree>
    <p:extLst>
      <p:ext uri="{BB962C8B-B14F-4D97-AF65-F5344CB8AC3E}">
        <p14:creationId xmlns:p14="http://schemas.microsoft.com/office/powerpoint/2010/main" val="1434803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DEABA1-20F6-0741-EA04-A9F9C4E7A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344968" cy="20096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4A0C12-AD89-EBC9-0426-96D47ED0A3DD}"/>
              </a:ext>
            </a:extLst>
          </p:cNvPr>
          <p:cNvSpPr txBox="1"/>
          <p:nvPr/>
        </p:nvSpPr>
        <p:spPr>
          <a:xfrm>
            <a:off x="0" y="2397948"/>
            <a:ext cx="980970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b="1" dirty="0"/>
              <a:t> Message based various activities like Skit, Essay writing, Poetry Recitation, Slogan etc.,</a:t>
            </a:r>
          </a:p>
          <a:p>
            <a:endParaRPr lang="en-IN" sz="3200" b="1" dirty="0"/>
          </a:p>
          <a:p>
            <a:r>
              <a:rPr lang="en-IN" sz="3200" b="1" dirty="0"/>
              <a:t> Assignment, Group Discussion Presentation, Viva</a:t>
            </a:r>
          </a:p>
          <a:p>
            <a:r>
              <a:rPr lang="en-IN" sz="3200" b="1" dirty="0"/>
              <a:t> Voce, Course - end test.</a:t>
            </a:r>
          </a:p>
        </p:txBody>
      </p:sp>
    </p:spTree>
    <p:extLst>
      <p:ext uri="{BB962C8B-B14F-4D97-AF65-F5344CB8AC3E}">
        <p14:creationId xmlns:p14="http://schemas.microsoft.com/office/powerpoint/2010/main" val="758771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B902AC6-A5EB-6043-8BAB-F63FFDAE82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675627"/>
              </p:ext>
            </p:extLst>
          </p:nvPr>
        </p:nvGraphicFramePr>
        <p:xfrm>
          <a:off x="660400" y="1945640"/>
          <a:ext cx="8128000" cy="3845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70408146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7325443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3133106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8594229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9828752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   </a:t>
                      </a:r>
                      <a:r>
                        <a:rPr lang="en-US" sz="1800" b="1" u="sng" dirty="0"/>
                        <a:t>Unit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 allotted</a:t>
                      </a:r>
                    </a:p>
                    <a:p>
                      <a:r>
                        <a:rPr lang="en-US" dirty="0"/>
                        <a:t>     in hours</a:t>
                      </a:r>
                    </a:p>
                    <a:p>
                      <a:r>
                        <a:rPr lang="en-US" sz="2000" b="1" u="sng" dirty="0"/>
                        <a:t>  Theory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Time allotted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   in hours</a:t>
                      </a:r>
                    </a:p>
                    <a:p>
                      <a:r>
                        <a:rPr lang="en-IN" sz="2000" b="1" u="none" dirty="0"/>
                        <a:t>  </a:t>
                      </a:r>
                      <a:r>
                        <a:rPr lang="en-IN" sz="2000" b="1" u="sng" dirty="0"/>
                        <a:t>Practical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Marks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    </a:t>
                      </a:r>
                      <a:r>
                        <a:rPr lang="en-US" sz="2000" b="1" u="sng" dirty="0"/>
                        <a:t>Theory</a:t>
                      </a:r>
                      <a:endParaRPr lang="en-IN" sz="2000" b="1" u="sng" dirty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Marks</a:t>
                      </a:r>
                    </a:p>
                    <a:p>
                      <a:endParaRPr lang="en-US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u="none" dirty="0"/>
                        <a:t>  </a:t>
                      </a:r>
                      <a:r>
                        <a:rPr lang="en-IN" sz="2000" b="1" u="sng" dirty="0"/>
                        <a:t>Practical</a:t>
                      </a:r>
                    </a:p>
                    <a:p>
                      <a:r>
                        <a:rPr lang="en-IN" sz="2000" u="none" dirty="0"/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701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      01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04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01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798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      02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12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02   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308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      03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10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02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384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      04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06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10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252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      05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04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09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520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    </a:t>
                      </a:r>
                      <a:r>
                        <a:rPr lang="en-US" b="1" dirty="0"/>
                        <a:t>Total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</a:t>
                      </a:r>
                      <a:r>
                        <a:rPr lang="en-US" b="1" dirty="0"/>
                        <a:t>36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</a:t>
                      </a:r>
                      <a:r>
                        <a:rPr lang="en-US" b="1" dirty="0"/>
                        <a:t>24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</a:t>
                      </a:r>
                      <a:r>
                        <a:rPr lang="en-US" b="1" dirty="0"/>
                        <a:t>60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</a:t>
                      </a:r>
                      <a:r>
                        <a:rPr lang="en-US" b="1" dirty="0"/>
                        <a:t>40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732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</a:t>
                      </a:r>
                      <a:r>
                        <a:rPr lang="en-US" b="1" dirty="0"/>
                        <a:t>Grand Total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</a:t>
                      </a:r>
                      <a:r>
                        <a:rPr lang="en-US" b="1" dirty="0"/>
                        <a:t>60 </a:t>
                      </a:r>
                      <a:r>
                        <a:rPr lang="en-US" dirty="0"/>
                        <a:t>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 Hours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</a:t>
                      </a:r>
                      <a:r>
                        <a:rPr lang="en-US" b="1" dirty="0"/>
                        <a:t>100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b="1" dirty="0"/>
                        <a:t>Marks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35183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F3D90FD-DC6B-7BFB-C032-C598FC6A0788}"/>
              </a:ext>
            </a:extLst>
          </p:cNvPr>
          <p:cNvSpPr txBox="1"/>
          <p:nvPr/>
        </p:nvSpPr>
        <p:spPr>
          <a:xfrm>
            <a:off x="998376" y="849087"/>
            <a:ext cx="77900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/>
              <a:t>Tentative schedule and distribution of marks</a:t>
            </a:r>
            <a:endParaRPr lang="en-IN" sz="2800" b="1" u="sng" dirty="0"/>
          </a:p>
        </p:txBody>
      </p:sp>
    </p:spTree>
    <p:extLst>
      <p:ext uri="{BB962C8B-B14F-4D97-AF65-F5344CB8AC3E}">
        <p14:creationId xmlns:p14="http://schemas.microsoft.com/office/powerpoint/2010/main" val="2850168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66EE90-A9A7-BB81-192A-6C579ED7F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671" y="999604"/>
            <a:ext cx="6834157" cy="457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38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4DC96E-8562-B3A4-3D51-CD8BB9B73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566031" cy="7033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82962B-33D3-9B67-2387-0D97198CE3E7}"/>
              </a:ext>
            </a:extLst>
          </p:cNvPr>
          <p:cNvSpPr txBox="1"/>
          <p:nvPr/>
        </p:nvSpPr>
        <p:spPr>
          <a:xfrm>
            <a:off x="0" y="733246"/>
            <a:ext cx="9779558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A pollution-free environment is an ideal state where all forms of pollution are</a:t>
            </a:r>
          </a:p>
          <a:p>
            <a:endParaRPr lang="en-US" sz="2000" b="1" dirty="0"/>
          </a:p>
          <a:p>
            <a:r>
              <a:rPr lang="en-US" sz="2000" b="1" dirty="0"/>
              <a:t> minimized to levels that do not cause harm to human health or ecological</a:t>
            </a:r>
          </a:p>
          <a:p>
            <a:endParaRPr lang="en-US" sz="2000" b="1" dirty="0"/>
          </a:p>
          <a:p>
            <a:r>
              <a:rPr lang="en-US" sz="2000" b="1" dirty="0"/>
              <a:t> systems. It's a concept that encompasses clean air, water, and land, free from</a:t>
            </a:r>
          </a:p>
          <a:p>
            <a:endParaRPr lang="en-US" sz="2000" b="1" dirty="0"/>
          </a:p>
          <a:p>
            <a:r>
              <a:rPr lang="en-US" sz="2000" b="1" dirty="0"/>
              <a:t> harmful substances.</a:t>
            </a:r>
          </a:p>
          <a:p>
            <a:endParaRPr lang="en-US" sz="2000" b="1" dirty="0"/>
          </a:p>
          <a:p>
            <a:r>
              <a:rPr lang="en-US" sz="2000" b="1" dirty="0"/>
              <a:t>                  Teachers, who provide an understanding of environmental care can</a:t>
            </a:r>
          </a:p>
          <a:p>
            <a:endParaRPr lang="en-US" sz="2000" b="1" dirty="0"/>
          </a:p>
          <a:p>
            <a:r>
              <a:rPr lang="en-US" sz="2000" b="1" dirty="0"/>
              <a:t> help pupil teachers to develop environmentally responsible sustainable</a:t>
            </a:r>
          </a:p>
          <a:p>
            <a:endParaRPr lang="en-US" sz="2000" b="1" dirty="0"/>
          </a:p>
          <a:p>
            <a:r>
              <a:rPr lang="en-US" sz="2000" b="1" dirty="0"/>
              <a:t> behaviors. They can play a crucial role in cultivating ethical values, a genuine</a:t>
            </a:r>
          </a:p>
          <a:p>
            <a:endParaRPr lang="en-US" sz="2000" b="1" dirty="0"/>
          </a:p>
          <a:p>
            <a:r>
              <a:rPr lang="en-US" sz="2000" b="1" dirty="0"/>
              <a:t> love and care for nature in their pupil teachers. They can teach habits such as</a:t>
            </a:r>
          </a:p>
          <a:p>
            <a:endParaRPr lang="en-US" sz="2000" b="1" dirty="0"/>
          </a:p>
          <a:p>
            <a:r>
              <a:rPr lang="en-US" sz="2000" b="1" dirty="0"/>
              <a:t> efficient energy use, waste reduction, recycling, and water saving. That is the</a:t>
            </a:r>
          </a:p>
          <a:p>
            <a:endParaRPr lang="en-US" sz="2000" b="1" dirty="0"/>
          </a:p>
          <a:p>
            <a:r>
              <a:rPr lang="en-US" sz="2000" b="1" dirty="0"/>
              <a:t> reason that this add on course must be begin in B. Ed. training program.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579502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49314F-8EDE-B0F5-A527-C5B234433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029" y="0"/>
            <a:ext cx="4096138" cy="25285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5DB39DE-086F-647E-8459-F98F48574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707" y="3974841"/>
            <a:ext cx="2323322" cy="15838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EEC799-7636-8176-D965-81541362C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184" y="3974841"/>
            <a:ext cx="2233410" cy="19515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F6F9B5-31AA-784F-158E-73F2737355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605" y="1538278"/>
            <a:ext cx="2323322" cy="1743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CC51E1-CB91-BE58-9083-6259F6921B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4295" y="4329405"/>
            <a:ext cx="3217787" cy="18495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F686A7-D6DB-B2D0-1C41-A82CBB2416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3313" y="1446245"/>
            <a:ext cx="2870854" cy="216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0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0742A7-FABF-6E0A-1AD2-D76DC6396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355015" cy="11254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298C26-06E8-821F-9D54-742370A360A3}"/>
              </a:ext>
            </a:extLst>
          </p:cNvPr>
          <p:cNvSpPr txBox="1"/>
          <p:nvPr/>
        </p:nvSpPr>
        <p:spPr>
          <a:xfrm>
            <a:off x="160773" y="1512337"/>
            <a:ext cx="996796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*</a:t>
            </a:r>
            <a:r>
              <a:rPr lang="en-US" sz="2400" b="1" dirty="0"/>
              <a:t>To enable the pupil teachers to understand the significance of pollution free environment.</a:t>
            </a:r>
          </a:p>
          <a:p>
            <a:endParaRPr lang="en-US" sz="2400" b="1" dirty="0"/>
          </a:p>
          <a:p>
            <a:r>
              <a:rPr lang="en-US" sz="2400" b="1" dirty="0"/>
              <a:t>*To enable the pupil teachers to understand various human activities which are responsible for pollution.</a:t>
            </a:r>
          </a:p>
          <a:p>
            <a:endParaRPr lang="en-US" sz="2400" b="1" dirty="0"/>
          </a:p>
          <a:p>
            <a:r>
              <a:rPr lang="en-US" sz="2400" b="1" dirty="0"/>
              <a:t>*To enable the pupil teachers to understand the effects of various pollution on our health.</a:t>
            </a:r>
          </a:p>
          <a:p>
            <a:endParaRPr lang="en-US" sz="2400" b="1" dirty="0"/>
          </a:p>
          <a:p>
            <a:r>
              <a:rPr lang="en-US" sz="2400" b="1" dirty="0"/>
              <a:t>* To enable the pupil teachers to take various measures to make our environment pollution free.</a:t>
            </a:r>
          </a:p>
        </p:txBody>
      </p:sp>
    </p:spTree>
    <p:extLst>
      <p:ext uri="{BB962C8B-B14F-4D97-AF65-F5344CB8AC3E}">
        <p14:creationId xmlns:p14="http://schemas.microsoft.com/office/powerpoint/2010/main" val="3697301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B9A6B9-27A1-7EE9-91BF-F4E39C210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44967" cy="1752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72ADF6-BA89-AEBB-5EE1-69771B8DF68C}"/>
              </a:ext>
            </a:extLst>
          </p:cNvPr>
          <p:cNvSpPr txBox="1"/>
          <p:nvPr/>
        </p:nvSpPr>
        <p:spPr>
          <a:xfrm>
            <a:off x="158261" y="1752999"/>
            <a:ext cx="971926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After completing the course, the pupil teachers will be able to:-</a:t>
            </a:r>
          </a:p>
          <a:p>
            <a:endParaRPr lang="en-US" sz="2400" b="1" dirty="0"/>
          </a:p>
          <a:p>
            <a:r>
              <a:rPr lang="en-US" sz="2400" b="1" dirty="0"/>
              <a:t>• Understand the significance of pollution free environment.</a:t>
            </a:r>
          </a:p>
          <a:p>
            <a:endParaRPr lang="en-US" sz="2400" b="1" dirty="0"/>
          </a:p>
          <a:p>
            <a:r>
              <a:rPr lang="en-US" sz="2400" b="1" dirty="0"/>
              <a:t>• take measures to stop various activities which are responsible</a:t>
            </a:r>
          </a:p>
          <a:p>
            <a:r>
              <a:rPr lang="en-US" sz="2400" b="1" dirty="0"/>
              <a:t>   for pollution.</a:t>
            </a:r>
          </a:p>
          <a:p>
            <a:endParaRPr lang="en-US" sz="2400" b="1" dirty="0"/>
          </a:p>
          <a:p>
            <a:r>
              <a:rPr lang="en-US" sz="2400" b="1" dirty="0"/>
              <a:t>• become conscious for their health by playing role in preventing</a:t>
            </a:r>
          </a:p>
          <a:p>
            <a:r>
              <a:rPr lang="en-US" sz="2400" b="1" dirty="0"/>
              <a:t>  causes of pollution in the environment.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motivate others for maximum plantation, avoid exploitation of</a:t>
            </a:r>
          </a:p>
          <a:p>
            <a:r>
              <a:rPr lang="en-US" sz="2400" b="1" dirty="0"/>
              <a:t>   natural resources, keep balance in our ecosystem and prevent</a:t>
            </a:r>
          </a:p>
          <a:p>
            <a:r>
              <a:rPr lang="en-US" sz="2400" b="1" dirty="0"/>
              <a:t>   human caused natural disasters, stop deforestation etc.</a:t>
            </a:r>
          </a:p>
        </p:txBody>
      </p:sp>
    </p:spTree>
    <p:extLst>
      <p:ext uri="{BB962C8B-B14F-4D97-AF65-F5344CB8AC3E}">
        <p14:creationId xmlns:p14="http://schemas.microsoft.com/office/powerpoint/2010/main" val="1668801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29152B-A1DE-1E40-7131-BE91E5967E54}"/>
              </a:ext>
            </a:extLst>
          </p:cNvPr>
          <p:cNvSpPr txBox="1"/>
          <p:nvPr/>
        </p:nvSpPr>
        <p:spPr>
          <a:xfrm>
            <a:off x="1" y="0"/>
            <a:ext cx="943324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/>
              <a:t>Unit 1</a:t>
            </a:r>
            <a:r>
              <a:rPr lang="en-US" sz="2400" dirty="0"/>
              <a:t> </a:t>
            </a:r>
          </a:p>
          <a:p>
            <a:endParaRPr lang="en-US" dirty="0"/>
          </a:p>
          <a:p>
            <a:r>
              <a:rPr lang="en-US" sz="2000" b="1" dirty="0"/>
              <a:t> </a:t>
            </a:r>
            <a:r>
              <a:rPr lang="en-US" sz="2400" b="1" dirty="0"/>
              <a:t>Meaning, Nature, Scope, Objectives And Importance Of</a:t>
            </a:r>
          </a:p>
          <a:p>
            <a:r>
              <a:rPr lang="en-US" sz="2400" b="1" dirty="0"/>
              <a:t>Environmental Education</a:t>
            </a:r>
          </a:p>
          <a:p>
            <a:endParaRPr lang="en-US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28FF02-D740-E2FB-33C4-8A3C5EA3606A}"/>
              </a:ext>
            </a:extLst>
          </p:cNvPr>
          <p:cNvSpPr txBox="1"/>
          <p:nvPr/>
        </p:nvSpPr>
        <p:spPr>
          <a:xfrm>
            <a:off x="83976" y="1714534"/>
            <a:ext cx="9601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/>
              <a:t>Unit  2</a:t>
            </a:r>
          </a:p>
          <a:p>
            <a:endParaRPr lang="en-US" sz="2400" dirty="0"/>
          </a:p>
          <a:p>
            <a:r>
              <a:rPr lang="en-US" sz="2400" b="1" dirty="0"/>
              <a:t>Meaning And Types Of Environmental Pollution (Air Pollution, Water Pollution, Soil Pollution, Sound Pollution, Chemical`/Food pollution) And Its Effects On Human Beings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87D7A2-6206-4270-2843-DEE51D991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37919"/>
            <a:ext cx="3057331" cy="28012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28D5FC-1AC0-BD7A-7186-BBDD74FB1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7331" y="4037919"/>
            <a:ext cx="2932922" cy="28200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B072B3-E40D-92FC-3F2F-F2CEA0D7FD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0253" y="4037919"/>
            <a:ext cx="3057331" cy="28200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ECCA3B-6E75-C6C1-4F9A-2D57FBD3AE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7584" y="4019087"/>
            <a:ext cx="3144416" cy="28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02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E60B9F-D2CB-6BAB-CC63-11C2C73F8FA3}"/>
              </a:ext>
            </a:extLst>
          </p:cNvPr>
          <p:cNvSpPr txBox="1"/>
          <p:nvPr/>
        </p:nvSpPr>
        <p:spPr>
          <a:xfrm>
            <a:off x="111967" y="82746"/>
            <a:ext cx="7520473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/>
              <a:t>Unit  3</a:t>
            </a:r>
          </a:p>
          <a:p>
            <a:r>
              <a:rPr lang="en-US" sz="1800" b="1" dirty="0"/>
              <a:t> </a:t>
            </a:r>
            <a:r>
              <a:rPr lang="en-US" sz="2400" b="1" dirty="0"/>
              <a:t>Environmental hazards: Climate Change,  Global Warming, Greenhouse Effects, Acid Rain, Ozone Layer,  Deforestation. Effects of These  Hazards on environment.</a:t>
            </a:r>
          </a:p>
          <a:p>
            <a:endParaRPr lang="en-US" sz="1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C2B04C-76A9-7712-66FA-1B25BDFBDB38}"/>
              </a:ext>
            </a:extLst>
          </p:cNvPr>
          <p:cNvSpPr txBox="1"/>
          <p:nvPr/>
        </p:nvSpPr>
        <p:spPr>
          <a:xfrm>
            <a:off x="111965" y="1996092"/>
            <a:ext cx="96945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/>
              <a:t>Unit  4</a:t>
            </a:r>
          </a:p>
          <a:p>
            <a:r>
              <a:rPr lang="en-US" sz="2400" b="1" dirty="0"/>
              <a:t>Concept, Definition, Types And Management Of Disaster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2E1799-B61E-59BD-E7BA-82A9FF422738}"/>
              </a:ext>
            </a:extLst>
          </p:cNvPr>
          <p:cNvSpPr txBox="1"/>
          <p:nvPr/>
        </p:nvSpPr>
        <p:spPr>
          <a:xfrm>
            <a:off x="111965" y="2827089"/>
            <a:ext cx="101674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/>
              <a:t>Unit 5</a:t>
            </a:r>
          </a:p>
          <a:p>
            <a:r>
              <a:rPr lang="en-US" sz="2400" b="1" dirty="0"/>
              <a:t>Role Of School In Environmental Conservation And Sustainable Development</a:t>
            </a:r>
            <a:endParaRPr lang="en-IN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BA1A68-A04A-0447-1A88-9FF4D81C3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965" y="3760238"/>
            <a:ext cx="5666791" cy="309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1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FE1C32-837C-08B9-17EB-ECD9F2B28AD2}"/>
              </a:ext>
            </a:extLst>
          </p:cNvPr>
          <p:cNvSpPr txBox="1"/>
          <p:nvPr/>
        </p:nvSpPr>
        <p:spPr>
          <a:xfrm>
            <a:off x="195943" y="2127381"/>
            <a:ext cx="781905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00" b="1" u="sng" dirty="0"/>
          </a:p>
          <a:p>
            <a:endParaRPr lang="en-US" sz="1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Rationale of Environmental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r>
              <a:rPr lang="en-US" sz="2400" b="1" dirty="0"/>
              <a:t>*  Simple Activity For Environmental Awareness</a:t>
            </a:r>
            <a:endParaRPr lang="en-IN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BA3822-9AB0-0507-20E3-D82FED21537B}"/>
              </a:ext>
            </a:extLst>
          </p:cNvPr>
          <p:cNvSpPr txBox="1"/>
          <p:nvPr/>
        </p:nvSpPr>
        <p:spPr>
          <a:xfrm>
            <a:off x="447868" y="3685592"/>
            <a:ext cx="10161037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00" b="1" u="sng" dirty="0"/>
          </a:p>
          <a:p>
            <a:r>
              <a:rPr lang="en-US" sz="1800" b="1" dirty="0"/>
              <a:t> </a:t>
            </a:r>
          </a:p>
          <a:p>
            <a:r>
              <a:rPr lang="en-US" sz="2400" b="1" dirty="0"/>
              <a:t>Measures To Remove These Pollution, Message Based Various types of</a:t>
            </a:r>
          </a:p>
          <a:p>
            <a:endParaRPr lang="en-US" sz="2400" b="1" dirty="0"/>
          </a:p>
          <a:p>
            <a:r>
              <a:rPr lang="en-US" sz="2400" b="1" dirty="0"/>
              <a:t>activities like Skits, Essay Writing, Poetry Recitation, Slogans etc.</a:t>
            </a:r>
          </a:p>
          <a:p>
            <a:endParaRPr lang="en-US" sz="2400" b="1" dirty="0"/>
          </a:p>
          <a:p>
            <a:r>
              <a:rPr lang="en-US" sz="2400" b="1" dirty="0"/>
              <a:t>Would Be Accomplished By The Pupil Teachers.</a:t>
            </a:r>
            <a:endParaRPr lang="en-IN" sz="24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84EF49-EE6B-4B12-86FD-6478388A3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391129" cy="21273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B599C2-4F76-F2C6-495B-595C3D0798DC}"/>
              </a:ext>
            </a:extLst>
          </p:cNvPr>
          <p:cNvSpPr txBox="1"/>
          <p:nvPr/>
        </p:nvSpPr>
        <p:spPr>
          <a:xfrm>
            <a:off x="195943" y="4350011"/>
            <a:ext cx="6102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*</a:t>
            </a:r>
            <a:endParaRPr lang="en-IN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87EC12-14E3-4D95-829E-EBADEF40E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853" y="271861"/>
            <a:ext cx="4863402" cy="17564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028255B-7DDC-B67F-E5E2-F2468EEB3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7794" y="271861"/>
            <a:ext cx="1980136" cy="151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94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2B1917-47DE-88A8-94E8-556DA7A24A6A}"/>
              </a:ext>
            </a:extLst>
          </p:cNvPr>
          <p:cNvSpPr txBox="1"/>
          <p:nvPr/>
        </p:nvSpPr>
        <p:spPr>
          <a:xfrm>
            <a:off x="289249" y="219469"/>
            <a:ext cx="79590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* Collage/Poster Making On Such Hazards</a:t>
            </a:r>
          </a:p>
          <a:p>
            <a:endParaRPr lang="en-US" sz="2400" b="1" dirty="0"/>
          </a:p>
          <a:p>
            <a:r>
              <a:rPr lang="en-US" sz="2400" b="1" dirty="0"/>
              <a:t>* To Make Paper Or Cloth Bags To Say Plastic No</a:t>
            </a:r>
            <a:endParaRPr lang="en-IN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2F718E-90CF-890D-55A3-530CE16ED303}"/>
              </a:ext>
            </a:extLst>
          </p:cNvPr>
          <p:cNvSpPr txBox="1"/>
          <p:nvPr/>
        </p:nvSpPr>
        <p:spPr>
          <a:xfrm>
            <a:off x="289249" y="1072831"/>
            <a:ext cx="89954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b="1" u="sng" dirty="0"/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First Aid, Fire Fighting, Knots, Rescue Techniques. </a:t>
            </a:r>
          </a:p>
          <a:p>
            <a:endParaRPr lang="en-US" sz="2400" b="1" dirty="0"/>
          </a:p>
          <a:p>
            <a:r>
              <a:rPr lang="en-US" sz="2400" b="1" dirty="0"/>
              <a:t>*  To Promote Natural Disaster Preparations.</a:t>
            </a:r>
            <a:endParaRPr lang="en-IN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E68B18-1E32-75B4-BCDC-F1FED5EAD26F}"/>
              </a:ext>
            </a:extLst>
          </p:cNvPr>
          <p:cNvSpPr txBox="1"/>
          <p:nvPr/>
        </p:nvSpPr>
        <p:spPr>
          <a:xfrm>
            <a:off x="289249" y="3288323"/>
            <a:ext cx="6104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* Investigate Local Environmental Issues.</a:t>
            </a:r>
            <a:endParaRPr lang="en-IN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B1FDA8-7704-B92A-C72E-6BCF21C0A1FE}"/>
              </a:ext>
            </a:extLst>
          </p:cNvPr>
          <p:cNvSpPr txBox="1"/>
          <p:nvPr/>
        </p:nvSpPr>
        <p:spPr>
          <a:xfrm>
            <a:off x="70339" y="4119714"/>
            <a:ext cx="100282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To Create A Work Of Art Made Of Recycle Objects ( Cans, Jar 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 Other the Recyclable Items And Write A Short Narrative </a:t>
            </a:r>
            <a:endParaRPr lang="en-IN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BFAD42-13AE-8964-D267-44349B7C7184}"/>
              </a:ext>
            </a:extLst>
          </p:cNvPr>
          <p:cNvSpPr txBox="1"/>
          <p:nvPr/>
        </p:nvSpPr>
        <p:spPr>
          <a:xfrm>
            <a:off x="450022" y="5573709"/>
            <a:ext cx="104301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Of What They Used And How They Recycled The Materials)</a:t>
            </a:r>
          </a:p>
          <a:p>
            <a:endParaRPr lang="en-US" sz="2400" b="1" dirty="0"/>
          </a:p>
          <a:p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150030150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324</TotalTime>
  <Words>716</Words>
  <Application>Microsoft Office PowerPoint</Application>
  <PresentationFormat>Widescreen</PresentationFormat>
  <Paragraphs>143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 V/S Human Life       "पर्यावरण बनाम मानव जीवन"      Dr Shakti Sharma Associate Professor K.P. Training College,Prayagraj</dc:title>
  <dc:creator>Rajendra Kumar Sharma</dc:creator>
  <cp:lastModifiedBy>Kushagra Sharma</cp:lastModifiedBy>
  <cp:revision>86</cp:revision>
  <dcterms:created xsi:type="dcterms:W3CDTF">2023-06-30T11:50:55Z</dcterms:created>
  <dcterms:modified xsi:type="dcterms:W3CDTF">2024-09-14T09:24:45Z</dcterms:modified>
</cp:coreProperties>
</file>